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94" r:id="rId4"/>
    <p:sldId id="261" r:id="rId5"/>
    <p:sldId id="257" r:id="rId6"/>
    <p:sldId id="258" r:id="rId7"/>
    <p:sldId id="259" r:id="rId8"/>
    <p:sldId id="260" r:id="rId9"/>
    <p:sldId id="303" r:id="rId10"/>
    <p:sldId id="292" r:id="rId11"/>
    <p:sldId id="263" r:id="rId12"/>
    <p:sldId id="265" r:id="rId13"/>
    <p:sldId id="267" r:id="rId14"/>
    <p:sldId id="268" r:id="rId15"/>
    <p:sldId id="270" r:id="rId16"/>
    <p:sldId id="271" r:id="rId17"/>
    <p:sldId id="272" r:id="rId18"/>
    <p:sldId id="274" r:id="rId19"/>
    <p:sldId id="275" r:id="rId20"/>
    <p:sldId id="300" r:id="rId21"/>
    <p:sldId id="276" r:id="rId22"/>
    <p:sldId id="283" r:id="rId23"/>
    <p:sldId id="277" r:id="rId24"/>
    <p:sldId id="302" r:id="rId25"/>
    <p:sldId id="304" r:id="rId26"/>
    <p:sldId id="285" r:id="rId27"/>
    <p:sldId id="289" r:id="rId28"/>
    <p:sldId id="290" r:id="rId29"/>
    <p:sldId id="297" r:id="rId30"/>
    <p:sldId id="295" r:id="rId31"/>
    <p:sldId id="296" r:id="rId32"/>
    <p:sldId id="305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0000"/>
    <a:srgbClr val="7E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839" autoAdjust="0"/>
  </p:normalViewPr>
  <p:slideViewPr>
    <p:cSldViewPr>
      <p:cViewPr>
        <p:scale>
          <a:sx n="66" d="100"/>
          <a:sy n="66" d="100"/>
        </p:scale>
        <p:origin x="-1506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3A3-3E05-4EFA-AC45-6CFE5E6EC973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07FA-10E6-4323-A153-C78AB20F1C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3A3-3E05-4EFA-AC45-6CFE5E6EC973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07FA-10E6-4323-A153-C78AB20F1C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3A3-3E05-4EFA-AC45-6CFE5E6EC973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07FA-10E6-4323-A153-C78AB20F1C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3A3-3E05-4EFA-AC45-6CFE5E6EC973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07FA-10E6-4323-A153-C78AB20F1C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3A3-3E05-4EFA-AC45-6CFE5E6EC973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07FA-10E6-4323-A153-C78AB20F1C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3A3-3E05-4EFA-AC45-6CFE5E6EC973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07FA-10E6-4323-A153-C78AB20F1C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3A3-3E05-4EFA-AC45-6CFE5E6EC973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07FA-10E6-4323-A153-C78AB20F1C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3A3-3E05-4EFA-AC45-6CFE5E6EC973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07FA-10E6-4323-A153-C78AB20F1C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3A3-3E05-4EFA-AC45-6CFE5E6EC973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07FA-10E6-4323-A153-C78AB20F1C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3A3-3E05-4EFA-AC45-6CFE5E6EC973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07FA-10E6-4323-A153-C78AB20F1C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3A3-3E05-4EFA-AC45-6CFE5E6EC973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207FA-10E6-4323-A153-C78AB20F1C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AB65F3A3-3E05-4EFA-AC45-6CFE5E6EC973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886207FA-10E6-4323-A153-C78AB20F1C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971800"/>
            <a:ext cx="8077200" cy="2362200"/>
          </a:xfrm>
        </p:spPr>
        <p:txBody>
          <a:bodyPr/>
          <a:lstStyle/>
          <a:p>
            <a:pPr algn="ctr"/>
            <a:r>
              <a:rPr lang="en-US" sz="6000" dirty="0" smtClean="0"/>
              <a:t>RU</a:t>
            </a:r>
            <a:r>
              <a:rPr lang="sr-Latn-RS" sz="6000" dirty="0" smtClean="0"/>
              <a:t>ŠENJE</a:t>
            </a:r>
            <a:r>
              <a:rPr lang="sr-Latn-RS" sz="4400" dirty="0" smtClean="0"/>
              <a:t/>
            </a:r>
            <a:br>
              <a:rPr lang="sr-Latn-RS" sz="4400" dirty="0" smtClean="0"/>
            </a:br>
            <a:r>
              <a:rPr lang="en-US" sz="4400" dirty="0" smtClean="0"/>
              <a:t>EKS</a:t>
            </a:r>
            <a:r>
              <a:rPr lang="sr-Latn-RS" sz="4400" dirty="0" smtClean="0"/>
              <a:t>PROPISANIH OBJEKATA ZA POTREBE POVRŠINSKIH KOPOVA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5600" y="5791200"/>
            <a:ext cx="3962400" cy="457200"/>
          </a:xfrm>
        </p:spPr>
        <p:txBody>
          <a:bodyPr>
            <a:normAutofit/>
          </a:bodyPr>
          <a:lstStyle/>
          <a:p>
            <a:r>
              <a:rPr lang="sr-Latn-RS" sz="1800" dirty="0" smtClean="0"/>
              <a:t>28-30.11. 2018. Beograd, Sava Centar</a:t>
            </a:r>
            <a:endParaRPr lang="en-US" sz="1800" dirty="0"/>
          </a:p>
        </p:txBody>
      </p:sp>
      <p:pic>
        <p:nvPicPr>
          <p:cNvPr id="1028" name="Picture 4" descr="C:\Users\Nemanja\Desktop\logo prayn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89921" y="304800"/>
            <a:ext cx="23622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782353" y="2294087"/>
            <a:ext cx="317733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sr-Latn-RS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KOLUBARA GRAĐEVINAR</a:t>
            </a:r>
            <a:endParaRPr lang="en-US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914400" y="5334000"/>
            <a:ext cx="4572000" cy="4572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Miroslav</a:t>
            </a:r>
            <a:r>
              <a:rPr lang="sr-Latn-RS" sz="2800" b="1" noProof="0" dirty="0" smtClean="0">
                <a:solidFill>
                  <a:schemeClr val="tx2"/>
                </a:solidFill>
              </a:rPr>
              <a:t> Čantrak</a:t>
            </a:r>
            <a:r>
              <a:rPr lang="sr-Latn-RS" sz="2800" noProof="0" dirty="0" smtClean="0">
                <a:solidFill>
                  <a:schemeClr val="tx2"/>
                </a:solidFill>
              </a:rPr>
              <a:t>, dipl.ing.rud.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975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r-Latn-R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979468"/>
            <a:ext cx="754379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600" dirty="0" smtClean="0"/>
              <a:t> Uklonjeno je </a:t>
            </a:r>
            <a:r>
              <a:rPr lang="sr-Latn-RS" sz="3200" b="1" dirty="0" smtClean="0"/>
              <a:t>27</a:t>
            </a:r>
            <a:r>
              <a:rPr lang="sr-Latn-RS" sz="1600" b="1" dirty="0" smtClean="0"/>
              <a:t> </a:t>
            </a:r>
            <a:r>
              <a:rPr lang="sr-Latn-RS" sz="1600" dirty="0" smtClean="0"/>
              <a:t>domaćinstava ekspropisanih objekata u infrastruktrurnom koridoru </a:t>
            </a:r>
            <a:r>
              <a:rPr lang="en-US" sz="1600" dirty="0" smtClean="0"/>
              <a:t>“</a:t>
            </a:r>
            <a:r>
              <a:rPr lang="sr-Latn-RS" sz="1600" dirty="0" smtClean="0"/>
              <a:t>K.O. Baroševac i K.O. Zeoke</a:t>
            </a:r>
            <a:r>
              <a:rPr lang="en-US" sz="1600" dirty="0" smtClean="0"/>
              <a:t>.”</a:t>
            </a:r>
            <a:endParaRPr lang="sr-Latn-RS" sz="1600" dirty="0" smtClean="0"/>
          </a:p>
          <a:p>
            <a:r>
              <a:rPr lang="sr-Latn-RS" sz="1600" dirty="0" smtClean="0"/>
              <a:t>  Domaćinstvo </a:t>
            </a:r>
            <a:r>
              <a:rPr lang="sr-Latn-RS" sz="1600" b="1" dirty="0" smtClean="0"/>
              <a:t>br.16</a:t>
            </a:r>
            <a:r>
              <a:rPr lang="sr-Latn-RS" sz="1600" dirty="0" smtClean="0"/>
              <a:t> na katastarskim parcelama br. 990/3 u K.O. Zeoke koje se sastoji od:</a:t>
            </a:r>
          </a:p>
          <a:p>
            <a:r>
              <a:rPr lang="sr-Latn-RS" sz="1400" dirty="0" smtClean="0"/>
              <a:t>- stambeni objekat Pr+Pk sa trotoarom 11,65 x 5,15m;</a:t>
            </a:r>
          </a:p>
          <a:p>
            <a:r>
              <a:rPr lang="sr-Latn-RS" sz="1400" dirty="0" smtClean="0"/>
              <a:t>- stambeni objekat Pr+S+Pk sa trotoarom 9,55 x 8,25m;</a:t>
            </a:r>
          </a:p>
          <a:p>
            <a:r>
              <a:rPr lang="sr-Latn-RS" sz="1400" dirty="0" smtClean="0"/>
              <a:t>- bunar dubine 12m sa santračem i kućištem ½;</a:t>
            </a:r>
          </a:p>
          <a:p>
            <a:r>
              <a:rPr lang="sr-Latn-RS" sz="1400" dirty="0" smtClean="0"/>
              <a:t>- betonska šahta za hidrofor 1,50 x 1,40m;</a:t>
            </a:r>
          </a:p>
          <a:p>
            <a:r>
              <a:rPr lang="sr-Latn-RS" sz="1400" dirty="0" smtClean="0"/>
              <a:t>- zidana sušnica sa dve ostave 5,50 x 2,15m;</a:t>
            </a:r>
          </a:p>
          <a:p>
            <a:r>
              <a:rPr lang="sr-Latn-RS" sz="1400" dirty="0" smtClean="0"/>
              <a:t>- zidane dve furune sa tremom 2,40 x 3,60 + 1,55 x 3,60m;</a:t>
            </a:r>
          </a:p>
          <a:p>
            <a:r>
              <a:rPr lang="sr-Latn-RS" sz="1400" dirty="0" smtClean="0"/>
              <a:t>- golubarnik 7,00 x 2,00m;</a:t>
            </a:r>
          </a:p>
          <a:p>
            <a:r>
              <a:rPr lang="sr-Latn-RS" sz="1400" dirty="0" smtClean="0"/>
              <a:t>- zidani poljski wc 1,70 x 2,00m;</a:t>
            </a:r>
          </a:p>
          <a:p>
            <a:r>
              <a:rPr lang="sr-Latn-RS" sz="1400" dirty="0" smtClean="0"/>
              <a:t>- zidana garaža sa šupom za ogrev 4,65 x 6,55m;</a:t>
            </a:r>
          </a:p>
          <a:p>
            <a:r>
              <a:rPr lang="sr-Latn-RS" sz="1400" dirty="0" smtClean="0"/>
              <a:t>- zidani svinjci sa pokrivenim oborom 6,00 x 2,40 + 6,00 x 2,05m;</a:t>
            </a:r>
          </a:p>
          <a:p>
            <a:r>
              <a:rPr lang="sr-Latn-RS" sz="1400" dirty="0" smtClean="0"/>
              <a:t>- zidana garaža 3,60 x 7,05m;</a:t>
            </a:r>
          </a:p>
          <a:p>
            <a:r>
              <a:rPr lang="sr-Latn-RS" sz="1400" dirty="0" smtClean="0"/>
              <a:t>- drvena magza sa košem, tremom i zidanim svinjcem 6,90 x 4,95m;</a:t>
            </a:r>
          </a:p>
          <a:p>
            <a:r>
              <a:rPr lang="sr-Latn-RS" sz="1400" dirty="0" smtClean="0"/>
              <a:t>- zidana štala sa ostavom 7,75 x 8,15m;</a:t>
            </a:r>
            <a:endParaRPr lang="sr-Latn-RS" sz="1400" dirty="0"/>
          </a:p>
          <a:p>
            <a:r>
              <a:rPr lang="sr-Latn-RS" sz="1400" dirty="0" smtClean="0"/>
              <a:t>- betonska ćuprija 5,20 x 4,40m;</a:t>
            </a:r>
          </a:p>
          <a:p>
            <a:r>
              <a:rPr lang="sr-Latn-RS" sz="1400" dirty="0" smtClean="0"/>
              <a:t>- drvena magza, koš sa metalnom senjarom i tremom 7,25 x 18,40m;</a:t>
            </a:r>
            <a:endParaRPr lang="sr-Latn-RS" sz="1400" dirty="0"/>
          </a:p>
          <a:p>
            <a:r>
              <a:rPr lang="sr-Latn-RS" sz="1400" dirty="0" smtClean="0"/>
              <a:t>- betonske staze oko 100</a:t>
            </a:r>
            <a:r>
              <a:rPr lang="en-US" sz="1400" dirty="0" smtClean="0"/>
              <a:t>m</a:t>
            </a:r>
            <a:r>
              <a:rPr lang="en-US" sz="1400" baseline="30000" dirty="0" smtClean="0"/>
              <a:t>2</a:t>
            </a:r>
            <a:r>
              <a:rPr lang="sr-Latn-RS" sz="1400" dirty="0" smtClean="0"/>
              <a:t>;</a:t>
            </a:r>
          </a:p>
          <a:p>
            <a:r>
              <a:rPr lang="sr-Latn-RS" sz="1400" dirty="0" smtClean="0"/>
              <a:t>- septička jama </a:t>
            </a:r>
            <a:r>
              <a:rPr lang="en-US" sz="1400" dirty="0"/>
              <a:t> </a:t>
            </a:r>
            <a:r>
              <a:rPr lang="en-US" sz="1400" dirty="0" smtClean="0"/>
              <a:t>Ø</a:t>
            </a:r>
            <a:r>
              <a:rPr lang="sr-Latn-RS" sz="1400" dirty="0" smtClean="0"/>
              <a:t> 2,00m;</a:t>
            </a:r>
          </a:p>
          <a:p>
            <a:r>
              <a:rPr lang="sr-Latn-RS" sz="1400" dirty="0" smtClean="0"/>
              <a:t>- nasip prilaza šljunkom oko 105m</a:t>
            </a:r>
            <a:r>
              <a:rPr lang="en-US" sz="1400" baseline="30000" dirty="0"/>
              <a:t>2</a:t>
            </a:r>
            <a:r>
              <a:rPr lang="sr-Latn-RS" sz="1400" dirty="0" smtClean="0"/>
              <a:t>;</a:t>
            </a:r>
            <a:endParaRPr lang="sr-Latn-RS" sz="1400" dirty="0"/>
          </a:p>
          <a:p>
            <a:r>
              <a:rPr lang="sr-Latn-RS" sz="1400" dirty="0" smtClean="0"/>
              <a:t>- drvena šupa 4,00 x 3,00m; - 1/8 dovoda vode.</a:t>
            </a:r>
            <a:endParaRPr lang="en-US" sz="14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0" y="304800"/>
            <a:ext cx="6019800" cy="838200"/>
          </a:xfrm>
        </p:spPr>
        <p:txBody>
          <a:bodyPr>
            <a:normAutofit fontScale="90000"/>
          </a:bodyPr>
          <a:lstStyle/>
          <a:p>
            <a:r>
              <a:rPr lang="sr-Latn-RS" dirty="0" smtClean="0"/>
              <a:t>PRIMER DOMAĆINSTVA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934200" y="2743200"/>
            <a:ext cx="1143000" cy="13716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19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336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3600" dirty="0" smtClean="0"/>
              <a:t>Domaćinstva pre rušenja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C:\Users\Nemanja\Desktop\cantrak\foto\46502354_1230127117138232_8025481812341948416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533400"/>
            <a:ext cx="7543800" cy="508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2235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3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Domaćinstva pre rušenja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5" name="Picture 3" descr="C:\Users\Nemanja\Desktop\cantrak\foto\46482775_503410963511669_966185169914429440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7200"/>
            <a:ext cx="7543800" cy="519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3165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3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Domaćinstva pre rušenja</a:t>
            </a:r>
            <a:endParaRPr lang="en-US" dirty="0"/>
          </a:p>
        </p:txBody>
      </p:sp>
      <p:pic>
        <p:nvPicPr>
          <p:cNvPr id="5122" name="Picture 2" descr="C:\Users\Nemanja\Desktop\cantrak\foto\46488083_257665524924781_1078796476521381888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0" y="457200"/>
            <a:ext cx="472440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1206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3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Domaćinstva pre rušenja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Nemanja\Desktop\cantrak\foto\46488366_517353368745901_8919565987573923840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7200"/>
            <a:ext cx="7543800" cy="50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0663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3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Domaćinstva pre rušenja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C:\Users\Nemanja\Desktop\cantrak\foto\46495985_2339753562921778_6822375620631068672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7201"/>
            <a:ext cx="7543800" cy="50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6454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3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Domaćinstva </a:t>
            </a:r>
            <a:r>
              <a:rPr lang="sr-Latn-RS" sz="36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za vreme </a:t>
            </a:r>
            <a:r>
              <a:rPr lang="sr-Latn-RS" sz="3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rušenja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8" name="Picture 2" descr="C:\Users\Nemanja\Desktop\cantrak\foto\46429170_290067111630595_5918020739780313088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7201"/>
            <a:ext cx="754380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5918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3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Domaćinstva za vreme rušenja</a:t>
            </a:r>
            <a:endParaRPr lang="en-US" dirty="0"/>
          </a:p>
        </p:txBody>
      </p:sp>
      <p:pic>
        <p:nvPicPr>
          <p:cNvPr id="10242" name="Picture 2" descr="C:\Users\Nemanja\Desktop\cantrak\foto\46438322_1878842702233338_6577596299036590080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0" y="457200"/>
            <a:ext cx="441960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8457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3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Domaćinstva za vreme rušenja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 descr="C:\Users\Nemanja\Desktop\cantrak\foto\46443326_199825504269113_8161713742564818944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7200"/>
            <a:ext cx="7543800" cy="511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3505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3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Domaćinstva za vreme rušenja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 descr="C:\Users\Nemanja\Desktop\cantrak\foto\46445285_505696733261112_7159883973340954624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465174"/>
            <a:ext cx="7543800" cy="50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0904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14400"/>
          </a:xfrm>
        </p:spPr>
        <p:txBody>
          <a:bodyPr/>
          <a:lstStyle/>
          <a:p>
            <a:r>
              <a:rPr lang="sr-Latn-RS" sz="3600" b="1" dirty="0" smtClean="0">
                <a:solidFill>
                  <a:srgbClr val="D00000"/>
                </a:solidFill>
              </a:rPr>
              <a:t>             </a:t>
            </a:r>
            <a:r>
              <a:rPr lang="sr-Latn-RS" sz="2400" dirty="0" smtClean="0">
                <a:solidFill>
                  <a:srgbClr val="D00000"/>
                </a:solidFill>
              </a:rPr>
              <a:t>KOLUBARA</a:t>
            </a:r>
            <a:r>
              <a:rPr lang="sr-Latn-RS" sz="3600" dirty="0" smtClean="0">
                <a:solidFill>
                  <a:srgbClr val="D00000"/>
                </a:solidFill>
              </a:rPr>
              <a:t> </a:t>
            </a:r>
            <a:r>
              <a:rPr lang="sr-Latn-RS" sz="2400" dirty="0" smtClean="0">
                <a:solidFill>
                  <a:srgbClr val="D00000"/>
                </a:solidFill>
              </a:rPr>
              <a:t>GRADJEVINAR</a:t>
            </a:r>
            <a:endParaRPr lang="en-US" dirty="0">
              <a:solidFill>
                <a:srgbClr val="D0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04800" y="1371600"/>
            <a:ext cx="8610600" cy="464820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n-US" sz="2800" b="1" dirty="0" smtClean="0"/>
              <a:t>ISTORIJAT I OSNIVANJE:</a:t>
            </a:r>
            <a:endParaRPr lang="sr-Latn-RS" sz="2800" b="1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en-US" sz="1800" dirty="0" err="1" smtClean="0"/>
              <a:t>Preduzece</a:t>
            </a:r>
            <a:r>
              <a:rPr lang="en-US" sz="1800" dirty="0" smtClean="0"/>
              <a:t> </a:t>
            </a:r>
            <a:r>
              <a:rPr lang="en-US" sz="1800" dirty="0" err="1"/>
              <a:t>za</a:t>
            </a:r>
            <a:r>
              <a:rPr lang="en-US" sz="1800" dirty="0"/>
              <a:t> </a:t>
            </a:r>
            <a:r>
              <a:rPr lang="en-US" sz="1800" dirty="0" err="1" smtClean="0"/>
              <a:t>izvo</a:t>
            </a:r>
            <a:r>
              <a:rPr lang="sr-Latn-RS" sz="1800" dirty="0" smtClean="0"/>
              <a:t>đ</a:t>
            </a:r>
            <a:r>
              <a:rPr lang="en-US" sz="1800" dirty="0" err="1" smtClean="0"/>
              <a:t>enje</a:t>
            </a:r>
            <a:r>
              <a:rPr lang="en-US" sz="1800" dirty="0" smtClean="0"/>
              <a:t> </a:t>
            </a:r>
            <a:r>
              <a:rPr lang="en-US" sz="1800" dirty="0" err="1" smtClean="0"/>
              <a:t>gra</a:t>
            </a:r>
            <a:r>
              <a:rPr lang="sr-Latn-RS" sz="1800" dirty="0" smtClean="0"/>
              <a:t>đ</a:t>
            </a:r>
            <a:r>
              <a:rPr lang="en-US" sz="1800" dirty="0" err="1" smtClean="0"/>
              <a:t>evinskih</a:t>
            </a:r>
            <a:r>
              <a:rPr lang="en-US" sz="1800" dirty="0" smtClean="0"/>
              <a:t> </a:t>
            </a:r>
            <a:r>
              <a:rPr lang="en-US" sz="1800" dirty="0" err="1"/>
              <a:t>radova</a:t>
            </a:r>
            <a:r>
              <a:rPr lang="en-US" sz="1800" dirty="0"/>
              <a:t> i </a:t>
            </a:r>
            <a:r>
              <a:rPr lang="en-US" sz="1800" dirty="0" err="1"/>
              <a:t>proizvodnju</a:t>
            </a:r>
            <a:r>
              <a:rPr lang="en-US" sz="1800" dirty="0"/>
              <a:t> </a:t>
            </a:r>
            <a:r>
              <a:rPr lang="en-US" sz="1800" dirty="0" err="1" smtClean="0"/>
              <a:t>gra</a:t>
            </a:r>
            <a:r>
              <a:rPr lang="sr-Latn-RS" sz="1800" dirty="0" smtClean="0"/>
              <a:t>đ</a:t>
            </a:r>
            <a:r>
              <a:rPr lang="en-US" sz="1800" dirty="0" err="1" smtClean="0"/>
              <a:t>evinskih</a:t>
            </a:r>
            <a:r>
              <a:rPr lang="en-US" sz="1800" dirty="0" smtClean="0"/>
              <a:t> </a:t>
            </a:r>
            <a:r>
              <a:rPr lang="en-US" sz="1800" dirty="0" err="1"/>
              <a:t>materijala</a:t>
            </a:r>
            <a:r>
              <a:rPr lang="en-US" sz="1800" dirty="0"/>
              <a:t> </a:t>
            </a:r>
            <a:r>
              <a:rPr lang="sr-Latn-RS" sz="1800" dirty="0" smtClean="0"/>
              <a:t> pod  nazivom </a:t>
            </a:r>
            <a:r>
              <a:rPr lang="en-US" sz="1800" dirty="0" smtClean="0"/>
              <a:t>«</a:t>
            </a:r>
            <a:r>
              <a:rPr lang="en-US" sz="1800" dirty="0" err="1" smtClean="0"/>
              <a:t>Progres</a:t>
            </a:r>
            <a:r>
              <a:rPr lang="en-US" sz="1800" dirty="0" smtClean="0"/>
              <a:t>»</a:t>
            </a:r>
            <a:r>
              <a:rPr lang="sr-Latn-RS" sz="1800" dirty="0" smtClean="0"/>
              <a:t>, osnovano je 1951. godine</a:t>
            </a:r>
            <a:r>
              <a:rPr lang="en-US" sz="1800" dirty="0" smtClean="0"/>
              <a:t> </a:t>
            </a:r>
            <a:r>
              <a:rPr lang="en-US" sz="1800" dirty="0"/>
              <a:t>. </a:t>
            </a:r>
            <a:endParaRPr lang="sr-Latn-RS" sz="1800" dirty="0" smtClean="0"/>
          </a:p>
          <a:p>
            <a:pPr marL="0" indent="0" algn="just">
              <a:spcBef>
                <a:spcPts val="0"/>
              </a:spcBef>
              <a:buNone/>
            </a:pPr>
            <a:endParaRPr lang="sr-Latn-RS" sz="1800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en-US" sz="1800" dirty="0" smtClean="0"/>
              <a:t>U </a:t>
            </a:r>
            <a:r>
              <a:rPr lang="en-US" sz="1800" dirty="0" err="1"/>
              <a:t>periodu</a:t>
            </a:r>
            <a:r>
              <a:rPr lang="en-US" sz="1800" dirty="0"/>
              <a:t> do </a:t>
            </a:r>
            <a:r>
              <a:rPr lang="en-US" sz="1800" dirty="0" smtClean="0"/>
              <a:t>2004</a:t>
            </a:r>
            <a:r>
              <a:rPr lang="sr-Latn-RS" sz="1800" dirty="0" smtClean="0"/>
              <a:t>.</a:t>
            </a:r>
            <a:r>
              <a:rPr lang="en-US" sz="1800" dirty="0" smtClean="0"/>
              <a:t> </a:t>
            </a:r>
            <a:r>
              <a:rPr lang="en-US" sz="1800" dirty="0" err="1"/>
              <a:t>godine</a:t>
            </a:r>
            <a:r>
              <a:rPr lang="en-US" sz="1800" dirty="0"/>
              <a:t> je </a:t>
            </a:r>
            <a:r>
              <a:rPr lang="en-US" sz="1800" dirty="0" smtClean="0"/>
              <a:t>pro</a:t>
            </a:r>
            <a:r>
              <a:rPr lang="sr-Latn-RS" sz="1800" dirty="0" smtClean="0"/>
              <a:t>šl</a:t>
            </a:r>
            <a:r>
              <a:rPr lang="en-US" sz="1800" dirty="0" smtClean="0"/>
              <a:t>o </a:t>
            </a:r>
            <a:r>
              <a:rPr lang="en-US" sz="1800" dirty="0" err="1"/>
              <a:t>razli</a:t>
            </a:r>
            <a:r>
              <a:rPr lang="sr-Latn-RS" sz="1800" dirty="0"/>
              <a:t>čite faze</a:t>
            </a:r>
            <a:r>
              <a:rPr lang="en-US" sz="1800" dirty="0"/>
              <a:t> </a:t>
            </a:r>
            <a:r>
              <a:rPr lang="sr-Latn-RS" sz="1800" dirty="0" smtClean="0"/>
              <a:t> poslovanja i vlasničke strukture, da  bi iste godine bilo izdvojeno iz Rudarskog  Basena  Kolubara Lazarevac, nakon čega je pokrenuta inicijativa za privatizaciju.</a:t>
            </a:r>
          </a:p>
          <a:p>
            <a:pPr marL="0" indent="0" algn="just">
              <a:spcBef>
                <a:spcPts val="0"/>
              </a:spcBef>
              <a:buNone/>
            </a:pPr>
            <a:endParaRPr lang="sr-Latn-RS" sz="1800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sr-Latn-RS" sz="1800" dirty="0" smtClean="0"/>
              <a:t>2016. godine se skida sa liste za prodaju Agencije za privatizaciju,nakon čega je usledila poslednja statusna promena u smislu da većinski udeo u kapitalu ima EPS a preostali deo Vlada RS.</a:t>
            </a:r>
          </a:p>
          <a:p>
            <a:pPr marL="0" indent="0" algn="just">
              <a:spcBef>
                <a:spcPts val="0"/>
              </a:spcBef>
              <a:buNone/>
            </a:pPr>
            <a:endParaRPr lang="sr-Latn-RS" sz="1800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sr-Latn-RS" sz="1800" dirty="0" smtClean="0"/>
              <a:t>Danas posluje pod nazivom Privredno društvo za izvođenje građevinskih radova u rudarskoj infrastrukturi i eksploataciju nemetala.</a:t>
            </a:r>
          </a:p>
          <a:p>
            <a:pPr marL="0" indent="0" algn="just">
              <a:spcBef>
                <a:spcPts val="0"/>
              </a:spcBef>
              <a:buNone/>
            </a:pPr>
            <a:endParaRPr lang="sr-Latn-RS" sz="1800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sr-Latn-RS" sz="1800" dirty="0" smtClean="0"/>
              <a:t>Svoje poslovanje bazira na EPS (80%) a preostalih 20% od trećih lica na tržištu.</a:t>
            </a:r>
            <a:endParaRPr lang="sr-Latn-RS" sz="1800" dirty="0"/>
          </a:p>
          <a:p>
            <a:pPr marL="0" indent="0" algn="just">
              <a:spcBef>
                <a:spcPts val="0"/>
              </a:spcBef>
              <a:buNone/>
            </a:pPr>
            <a:endParaRPr lang="en-US" sz="2000" dirty="0"/>
          </a:p>
          <a:p>
            <a:pPr marL="0" indent="0" algn="just">
              <a:spcBef>
                <a:spcPts val="0"/>
              </a:spcBef>
              <a:buNone/>
            </a:pP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000" y="380999"/>
            <a:ext cx="710847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582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>
                <a:solidFill>
                  <a:schemeClr val="bg1"/>
                </a:solidFill>
              </a:rPr>
              <a:t>Tok rušenja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3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Domaćinstva za vreme rušenja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 descr="C:\Users\Nemanja\Desktop\cantrak\foto\46445883_516629082186175_1210876040952414208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7200"/>
            <a:ext cx="754380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4738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3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Domaćinstva za vreme rušenja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 descr="C:\Users\Nemanja\Desktop\cantrak\foto\46482556_356555008264121_559666588362473472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7199"/>
            <a:ext cx="7543800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9841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3600" dirty="0">
                <a:solidFill>
                  <a:schemeClr val="bg1"/>
                </a:solidFill>
              </a:rPr>
              <a:t>Domaćinstva za vreme rušenja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152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</p:spPr>
        <p:txBody>
          <a:bodyPr/>
          <a:lstStyle/>
          <a:p>
            <a:r>
              <a:rPr lang="sr-Latn-RS" sz="3600" dirty="0" smtClean="0">
                <a:solidFill>
                  <a:schemeClr val="bg1"/>
                </a:solidFill>
              </a:rPr>
              <a:t>Završna faza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133600"/>
            <a:ext cx="7543800" cy="1752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sr-Latn-RS" sz="4400" b="1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NAKON RUŠENJA</a:t>
            </a:r>
            <a:endParaRPr lang="en-US" sz="4400" b="1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3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Domaćinstva </a:t>
            </a:r>
            <a:r>
              <a:rPr lang="sr-Latn-RS" sz="36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posle </a:t>
            </a:r>
            <a:r>
              <a:rPr lang="sr-Latn-RS" sz="3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rušenja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Nemanja\Desktop\cantrak\foto\46412035_1987464404884431_6288995718178799616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7200"/>
            <a:ext cx="75438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5700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3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Domaćinstva posle rušenja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C:\Users\Nemanja\Desktop\cantrak\foto\46441128_271500046886421_5329759504701587456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7200"/>
            <a:ext cx="754380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8308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3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Domaćinstva posle rušenja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C:\Users\Nemanja\Desktop\cantrak\foto\46459356_211918316374841_2028305018569883648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7200"/>
            <a:ext cx="754380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5287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133600"/>
            <a:ext cx="7543800" cy="1752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sr-Latn-RS" sz="4400" b="1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ODLAGANJE I PRERADA RESURSA</a:t>
            </a:r>
            <a:endParaRPr lang="en-US" sz="4400" b="1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838200"/>
            <a:ext cx="9144000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/>
              <a:t>MISIJA I VIZIJA</a:t>
            </a:r>
            <a:endParaRPr lang="sr-Latn-RS" sz="2400" b="1" dirty="0" smtClean="0"/>
          </a:p>
          <a:p>
            <a:pPr algn="just"/>
            <a:endParaRPr lang="en-US" dirty="0" smtClean="0"/>
          </a:p>
          <a:p>
            <a:pPr algn="just"/>
            <a:r>
              <a:rPr lang="en-US" dirty="0" err="1" smtClean="0"/>
              <a:t>Misija</a:t>
            </a:r>
            <a:r>
              <a:rPr lang="en-US" dirty="0" smtClean="0"/>
              <a:t> “</a:t>
            </a:r>
            <a:r>
              <a:rPr lang="en-US" dirty="0" err="1" smtClean="0"/>
              <a:t>Kolubare</a:t>
            </a:r>
            <a:r>
              <a:rPr lang="en-US" dirty="0" smtClean="0"/>
              <a:t> </a:t>
            </a:r>
            <a:r>
              <a:rPr lang="en-US" dirty="0" err="1" smtClean="0"/>
              <a:t>Gradjevinar</a:t>
            </a:r>
            <a:r>
              <a:rPr lang="en-US" dirty="0" smtClean="0"/>
              <a:t>”, </a:t>
            </a:r>
            <a:r>
              <a:rPr lang="en-US" dirty="0" err="1" smtClean="0"/>
              <a:t>Lazarevac</a:t>
            </a:r>
            <a:r>
              <a:rPr lang="en-US" dirty="0" smtClean="0"/>
              <a:t> je </a:t>
            </a:r>
            <a:r>
              <a:rPr lang="en-US" dirty="0" err="1" smtClean="0"/>
              <a:t>pružanje</a:t>
            </a:r>
            <a:r>
              <a:rPr lang="en-US" dirty="0" smtClean="0"/>
              <a:t> </a:t>
            </a:r>
            <a:r>
              <a:rPr lang="en-US" dirty="0" err="1" smtClean="0"/>
              <a:t>usluga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oblasti</a:t>
            </a:r>
            <a:r>
              <a:rPr lang="en-US" dirty="0" smtClean="0"/>
              <a:t> </a:t>
            </a:r>
            <a:r>
              <a:rPr lang="en-US" dirty="0" err="1" smtClean="0"/>
              <a:t>gradjevinarstva</a:t>
            </a:r>
            <a:r>
              <a:rPr lang="en-US" dirty="0" smtClean="0"/>
              <a:t>,  </a:t>
            </a:r>
            <a:r>
              <a:rPr lang="en-US" dirty="0" err="1" smtClean="0"/>
              <a:t>transporta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gradjevinske</a:t>
            </a:r>
            <a:r>
              <a:rPr lang="en-US" dirty="0" smtClean="0"/>
              <a:t> </a:t>
            </a:r>
            <a:r>
              <a:rPr lang="en-US" dirty="0" err="1" smtClean="0"/>
              <a:t>mehanizacije</a:t>
            </a:r>
            <a:r>
              <a:rPr lang="sr-Latn-R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sopstvene</a:t>
            </a:r>
            <a:r>
              <a:rPr lang="en-US" dirty="0" smtClean="0"/>
              <a:t> </a:t>
            </a:r>
            <a:r>
              <a:rPr lang="en-US" dirty="0" err="1" smtClean="0"/>
              <a:t>potrebe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sr-Latn-RS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iznajmljivanje,eksploatacija</a:t>
            </a:r>
            <a:r>
              <a:rPr lang="en-US" dirty="0" smtClean="0"/>
              <a:t> </a:t>
            </a:r>
            <a:r>
              <a:rPr lang="sr-Latn-RS" dirty="0" smtClean="0"/>
              <a:t> nemetala</a:t>
            </a:r>
            <a:r>
              <a:rPr lang="en-US" dirty="0" smtClean="0"/>
              <a:t>(</a:t>
            </a:r>
            <a:r>
              <a:rPr lang="sr-Latn-RS" dirty="0" smtClean="0"/>
              <a:t>k</a:t>
            </a:r>
            <a:r>
              <a:rPr lang="en-US" dirty="0" err="1" smtClean="0"/>
              <a:t>recnjak</a:t>
            </a:r>
            <a:r>
              <a:rPr lang="en-US" dirty="0" smtClean="0"/>
              <a:t>, </a:t>
            </a:r>
            <a:r>
              <a:rPr lang="en-US" dirty="0" err="1" smtClean="0"/>
              <a:t>gra</a:t>
            </a:r>
            <a:r>
              <a:rPr lang="sr-Latn-RS" dirty="0" smtClean="0"/>
              <a:t>n</a:t>
            </a:r>
            <a:r>
              <a:rPr lang="en-US" dirty="0" err="1" smtClean="0"/>
              <a:t>odiorit</a:t>
            </a:r>
            <a:r>
              <a:rPr lang="en-US" dirty="0" smtClean="0"/>
              <a:t> </a:t>
            </a:r>
            <a:r>
              <a:rPr lang="sr-Latn-RS" dirty="0" smtClean="0"/>
              <a:t>i </a:t>
            </a:r>
            <a:r>
              <a:rPr lang="en-US" dirty="0" err="1" smtClean="0"/>
              <a:t>glina</a:t>
            </a:r>
            <a:r>
              <a:rPr lang="en-US" dirty="0" smtClean="0"/>
              <a:t>)  </a:t>
            </a:r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dirty="0" err="1" smtClean="0"/>
              <a:t>poštovanje</a:t>
            </a:r>
            <a:r>
              <a:rPr lang="en-US" dirty="0" smtClean="0"/>
              <a:t> </a:t>
            </a:r>
            <a:r>
              <a:rPr lang="en-US" dirty="0" err="1" smtClean="0"/>
              <a:t>svih</a:t>
            </a:r>
            <a:r>
              <a:rPr lang="en-US" dirty="0" smtClean="0"/>
              <a:t> </a:t>
            </a:r>
            <a:r>
              <a:rPr lang="en-US" dirty="0" err="1" smtClean="0"/>
              <a:t>propisanih</a:t>
            </a:r>
            <a:r>
              <a:rPr lang="en-US" dirty="0" smtClean="0"/>
              <a:t> </a:t>
            </a:r>
            <a:r>
              <a:rPr lang="en-US" dirty="0" err="1" smtClean="0"/>
              <a:t>standarda</a:t>
            </a:r>
            <a:r>
              <a:rPr lang="en-US" dirty="0" smtClean="0"/>
              <a:t>, </a:t>
            </a:r>
            <a:r>
              <a:rPr lang="en-US" dirty="0" err="1" smtClean="0"/>
              <a:t>kontinuirano</a:t>
            </a:r>
            <a:r>
              <a:rPr lang="en-US" dirty="0" smtClean="0"/>
              <a:t> </a:t>
            </a:r>
            <a:r>
              <a:rPr lang="en-US" dirty="0" err="1" smtClean="0"/>
              <a:t>podizanje</a:t>
            </a:r>
            <a:r>
              <a:rPr lang="en-US" dirty="0" smtClean="0"/>
              <a:t> </a:t>
            </a:r>
            <a:r>
              <a:rPr lang="en-US" dirty="0" err="1" smtClean="0"/>
              <a:t>kvaliteta</a:t>
            </a:r>
            <a:r>
              <a:rPr lang="en-US" dirty="0" smtClean="0"/>
              <a:t> </a:t>
            </a:r>
            <a:r>
              <a:rPr lang="en-US" dirty="0" err="1" smtClean="0"/>
              <a:t>usluga</a:t>
            </a:r>
            <a:r>
              <a:rPr lang="en-US" dirty="0" smtClean="0"/>
              <a:t>, </a:t>
            </a:r>
            <a:r>
              <a:rPr lang="en-US" dirty="0" err="1" smtClean="0"/>
              <a:t>unapredjenje</a:t>
            </a:r>
            <a:r>
              <a:rPr lang="en-US" dirty="0" smtClean="0"/>
              <a:t> </a:t>
            </a:r>
            <a:r>
              <a:rPr lang="sr-Latn-RS" dirty="0" smtClean="0"/>
              <a:t>zaštite </a:t>
            </a:r>
            <a:r>
              <a:rPr lang="en-US" dirty="0" err="1" smtClean="0"/>
              <a:t>životne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radne</a:t>
            </a:r>
            <a:r>
              <a:rPr lang="en-US" dirty="0" smtClean="0"/>
              <a:t> </a:t>
            </a:r>
            <a:r>
              <a:rPr lang="en-US" dirty="0" err="1" smtClean="0"/>
              <a:t>sredine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ciljem</a:t>
            </a:r>
            <a:r>
              <a:rPr lang="en-US" dirty="0" smtClean="0"/>
              <a:t> </a:t>
            </a:r>
            <a:r>
              <a:rPr lang="en-US" dirty="0" err="1" smtClean="0"/>
              <a:t>zadovoljenja</a:t>
            </a:r>
            <a:r>
              <a:rPr lang="en-US" dirty="0" smtClean="0"/>
              <a:t> </a:t>
            </a:r>
            <a:r>
              <a:rPr lang="en-US" dirty="0" err="1" smtClean="0"/>
              <a:t>potreba</a:t>
            </a:r>
            <a:r>
              <a:rPr lang="en-US" dirty="0" smtClean="0"/>
              <a:t> </a:t>
            </a:r>
            <a:r>
              <a:rPr lang="en-US" dirty="0" err="1" smtClean="0"/>
              <a:t>poslovnih</a:t>
            </a:r>
            <a:r>
              <a:rPr lang="en-US" dirty="0" smtClean="0"/>
              <a:t> </a:t>
            </a:r>
            <a:r>
              <a:rPr lang="en-US" dirty="0" err="1" smtClean="0"/>
              <a:t>partnera</a:t>
            </a:r>
            <a:r>
              <a:rPr lang="en-US" dirty="0" smtClean="0"/>
              <a:t>, </a:t>
            </a:r>
            <a:r>
              <a:rPr lang="en-US" dirty="0" err="1" smtClean="0"/>
              <a:t>zaposlenih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šire</a:t>
            </a:r>
            <a:r>
              <a:rPr lang="en-US" dirty="0" smtClean="0"/>
              <a:t> </a:t>
            </a:r>
            <a:r>
              <a:rPr lang="en-US" dirty="0" err="1" smtClean="0"/>
              <a:t>društvene</a:t>
            </a:r>
            <a:r>
              <a:rPr lang="en-US" dirty="0" smtClean="0"/>
              <a:t> </a:t>
            </a:r>
            <a:r>
              <a:rPr lang="en-US" dirty="0" err="1" smtClean="0"/>
              <a:t>zajednice</a:t>
            </a:r>
            <a:r>
              <a:rPr lang="en-US" dirty="0" smtClean="0"/>
              <a:t>.</a:t>
            </a:r>
            <a:endParaRPr lang="sr-Latn-RS" dirty="0" smtClean="0"/>
          </a:p>
          <a:p>
            <a:pPr algn="just"/>
            <a:endParaRPr lang="en-US" dirty="0" smtClean="0"/>
          </a:p>
          <a:p>
            <a:pPr algn="just"/>
            <a:r>
              <a:rPr lang="en-US" dirty="0" err="1" smtClean="0"/>
              <a:t>Vizija</a:t>
            </a:r>
            <a:r>
              <a:rPr lang="en-US" dirty="0" smtClean="0"/>
              <a:t> “</a:t>
            </a:r>
            <a:r>
              <a:rPr lang="en-US" dirty="0" err="1" smtClean="0"/>
              <a:t>Kolubare</a:t>
            </a:r>
            <a:r>
              <a:rPr lang="en-US" dirty="0" smtClean="0"/>
              <a:t> </a:t>
            </a:r>
            <a:r>
              <a:rPr lang="en-US" dirty="0" err="1" smtClean="0"/>
              <a:t>Gradjevinar</a:t>
            </a:r>
            <a:r>
              <a:rPr lang="en-US" dirty="0" smtClean="0"/>
              <a:t>”, </a:t>
            </a:r>
            <a:r>
              <a:rPr lang="en-US" dirty="0" err="1" smtClean="0"/>
              <a:t>Lazarevac</a:t>
            </a:r>
            <a:r>
              <a:rPr lang="en-US" dirty="0" smtClean="0"/>
              <a:t> je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bude</a:t>
            </a:r>
            <a:r>
              <a:rPr lang="en-US" dirty="0" smtClean="0"/>
              <a:t> </a:t>
            </a:r>
            <a:r>
              <a:rPr lang="en-US" dirty="0" err="1" smtClean="0"/>
              <a:t>društveno</a:t>
            </a:r>
            <a:r>
              <a:rPr lang="en-US" dirty="0" smtClean="0"/>
              <a:t> </a:t>
            </a:r>
            <a:r>
              <a:rPr lang="en-US" dirty="0" err="1" smtClean="0"/>
              <a:t>odgovorno</a:t>
            </a:r>
            <a:r>
              <a:rPr lang="en-US" dirty="0" smtClean="0"/>
              <a:t> </a:t>
            </a:r>
            <a:r>
              <a:rPr lang="en-US" dirty="0" err="1" smtClean="0"/>
              <a:t>preduzeće</a:t>
            </a:r>
            <a:r>
              <a:rPr lang="en-US" dirty="0" smtClean="0"/>
              <a:t>, </a:t>
            </a:r>
            <a:r>
              <a:rPr lang="en-US" dirty="0" err="1" smtClean="0"/>
              <a:t>tržišno</a:t>
            </a:r>
            <a:r>
              <a:rPr lang="en-US" dirty="0" smtClean="0"/>
              <a:t> </a:t>
            </a:r>
            <a:r>
              <a:rPr lang="en-US" dirty="0" err="1" smtClean="0"/>
              <a:t>orijentisano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profitabilno</a:t>
            </a:r>
            <a:r>
              <a:rPr lang="en-US" dirty="0" smtClean="0"/>
              <a:t>, </a:t>
            </a:r>
            <a:r>
              <a:rPr lang="en-US" dirty="0" err="1" smtClean="0"/>
              <a:t>prepoznatljivo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kvalitetu</a:t>
            </a:r>
            <a:r>
              <a:rPr lang="en-US" dirty="0" smtClean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izvedenih</a:t>
            </a:r>
            <a:r>
              <a:rPr lang="en-US" dirty="0" smtClean="0"/>
              <a:t> </a:t>
            </a:r>
            <a:r>
              <a:rPr lang="en-US" dirty="0" err="1" smtClean="0"/>
              <a:t>radova</a:t>
            </a:r>
            <a:r>
              <a:rPr lang="en-US" dirty="0" smtClean="0"/>
              <a:t>, </a:t>
            </a:r>
            <a:r>
              <a:rPr lang="en-US" dirty="0" err="1" smtClean="0"/>
              <a:t>pouzdan</a:t>
            </a:r>
            <a:r>
              <a:rPr lang="en-US" dirty="0" smtClean="0"/>
              <a:t> partner </a:t>
            </a:r>
            <a:r>
              <a:rPr lang="en-US" dirty="0" err="1" smtClean="0"/>
              <a:t>kupcima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dobavljačima</a:t>
            </a:r>
            <a:r>
              <a:rPr lang="en-US" dirty="0" smtClean="0"/>
              <a:t>,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značajnim</a:t>
            </a:r>
            <a:r>
              <a:rPr lang="en-US" dirty="0" smtClean="0"/>
              <a:t> </a:t>
            </a:r>
            <a:r>
              <a:rPr lang="en-US" dirty="0" err="1" smtClean="0"/>
              <a:t>uticajem</a:t>
            </a:r>
            <a:r>
              <a:rPr lang="en-US" dirty="0" smtClean="0"/>
              <a:t> u </a:t>
            </a:r>
            <a:r>
              <a:rPr lang="en-US" dirty="0" err="1" smtClean="0"/>
              <a:t>regionu</a:t>
            </a:r>
            <a:r>
              <a:rPr lang="en-US" dirty="0" smtClean="0"/>
              <a:t>.</a:t>
            </a:r>
            <a:endParaRPr lang="sr-Latn-RS" dirty="0" smtClean="0"/>
          </a:p>
          <a:p>
            <a:pPr algn="just"/>
            <a:endParaRPr lang="en-US" dirty="0" smtClean="0"/>
          </a:p>
          <a:p>
            <a:pPr algn="just"/>
            <a:r>
              <a:rPr lang="en-US" sz="2400" b="1" dirty="0" smtClean="0"/>
              <a:t>DRUŠTVENA ODGOVORNOST</a:t>
            </a:r>
            <a:endParaRPr lang="sr-Latn-RS" sz="2400" b="1" dirty="0" smtClean="0"/>
          </a:p>
          <a:p>
            <a:pPr algn="just"/>
            <a:endParaRPr lang="en-US" dirty="0" smtClean="0"/>
          </a:p>
          <a:p>
            <a:pPr algn="just"/>
            <a:r>
              <a:rPr lang="en-US" dirty="0" err="1" smtClean="0"/>
              <a:t>Društveno</a:t>
            </a:r>
            <a:r>
              <a:rPr lang="en-US" dirty="0" smtClean="0"/>
              <a:t> </a:t>
            </a:r>
            <a:r>
              <a:rPr lang="en-US" dirty="0" err="1" smtClean="0"/>
              <a:t>odgovorno</a:t>
            </a:r>
            <a:r>
              <a:rPr lang="en-US" dirty="0" smtClean="0"/>
              <a:t> </a:t>
            </a:r>
            <a:r>
              <a:rPr lang="en-US" dirty="0" err="1" smtClean="0"/>
              <a:t>poslovanje</a:t>
            </a:r>
            <a:r>
              <a:rPr lang="en-US" dirty="0" smtClean="0"/>
              <a:t> “</a:t>
            </a:r>
            <a:r>
              <a:rPr lang="en-US" dirty="0" err="1" smtClean="0"/>
              <a:t>Kolubare</a:t>
            </a:r>
            <a:r>
              <a:rPr lang="en-US" dirty="0" smtClean="0"/>
              <a:t> </a:t>
            </a:r>
            <a:r>
              <a:rPr lang="en-US" dirty="0" err="1" smtClean="0"/>
              <a:t>Gradjevinar</a:t>
            </a:r>
            <a:r>
              <a:rPr lang="en-US" dirty="0" smtClean="0"/>
              <a:t>”, </a:t>
            </a:r>
            <a:r>
              <a:rPr lang="en-US" dirty="0" err="1" smtClean="0"/>
              <a:t>Lazarevac</a:t>
            </a:r>
            <a:r>
              <a:rPr lang="en-US" dirty="0" smtClean="0"/>
              <a:t> </a:t>
            </a:r>
            <a:r>
              <a:rPr lang="en-US" dirty="0" err="1" smtClean="0"/>
              <a:t>zasnovano</a:t>
            </a:r>
            <a:r>
              <a:rPr lang="en-US" dirty="0" smtClean="0"/>
              <a:t> je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poštovanju</a:t>
            </a:r>
            <a:r>
              <a:rPr lang="en-US" dirty="0" smtClean="0"/>
              <a:t> </a:t>
            </a:r>
            <a:r>
              <a:rPr lang="en-US" dirty="0" err="1" smtClean="0"/>
              <a:t>zakona</a:t>
            </a:r>
            <a:r>
              <a:rPr lang="en-US" dirty="0" smtClean="0"/>
              <a:t>, </a:t>
            </a:r>
            <a:r>
              <a:rPr lang="en-US" dirty="0" err="1" smtClean="0"/>
              <a:t>zaštiti</a:t>
            </a:r>
            <a:r>
              <a:rPr lang="en-US" dirty="0" smtClean="0"/>
              <a:t> </a:t>
            </a:r>
            <a:r>
              <a:rPr lang="en-US" dirty="0" err="1" smtClean="0"/>
              <a:t>životne</a:t>
            </a:r>
            <a:r>
              <a:rPr lang="en-US" dirty="0" smtClean="0"/>
              <a:t> </a:t>
            </a:r>
            <a:r>
              <a:rPr lang="en-US" dirty="0" err="1" smtClean="0"/>
              <a:t>sredine</a:t>
            </a:r>
            <a:r>
              <a:rPr lang="en-US" dirty="0" smtClean="0"/>
              <a:t>, </a:t>
            </a:r>
            <a:r>
              <a:rPr lang="en-US" dirty="0" err="1" smtClean="0"/>
              <a:t>uvodjenju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</a:t>
            </a:r>
            <a:r>
              <a:rPr lang="en-US" dirty="0" err="1" smtClean="0"/>
              <a:t>kvaliteta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saradnji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širom</a:t>
            </a:r>
            <a:r>
              <a:rPr lang="en-US" dirty="0" smtClean="0"/>
              <a:t> </a:t>
            </a:r>
            <a:r>
              <a:rPr lang="en-US" dirty="0" err="1" smtClean="0"/>
              <a:t>društvenom</a:t>
            </a:r>
            <a:r>
              <a:rPr lang="en-US" dirty="0" smtClean="0"/>
              <a:t> </a:t>
            </a:r>
            <a:r>
              <a:rPr lang="en-US" dirty="0" err="1" smtClean="0"/>
              <a:t>zajednicom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podrazumeva</a:t>
            </a:r>
            <a:r>
              <a:rPr lang="en-US" dirty="0" smtClean="0"/>
              <a:t> </a:t>
            </a:r>
            <a:r>
              <a:rPr lang="en-US" dirty="0" err="1" smtClean="0"/>
              <a:t>ulaganje</a:t>
            </a:r>
            <a:r>
              <a:rPr lang="en-US" dirty="0" smtClean="0"/>
              <a:t> u sport, </a:t>
            </a:r>
            <a:r>
              <a:rPr lang="en-US" dirty="0" err="1" smtClean="0"/>
              <a:t>zdravstvo</a:t>
            </a:r>
            <a:r>
              <a:rPr lang="en-US" dirty="0" smtClean="0"/>
              <a:t>, </a:t>
            </a:r>
            <a:r>
              <a:rPr lang="en-US" dirty="0" err="1" smtClean="0"/>
              <a:t>obrazovanje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kulturu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5511225"/>
            <a:ext cx="57398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sz="32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PROSTOR ZA PRERADU I ODLAGANJE</a:t>
            </a:r>
            <a:endParaRPr lang="en-US" sz="3200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0" y="1752600"/>
            <a:ext cx="4648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sr-Latn-RS" sz="48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3 ha = 30,000 m</a:t>
            </a:r>
            <a:r>
              <a:rPr lang="sr-Latn-RS" sz="4800" baseline="300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</a:t>
            </a:r>
          </a:p>
          <a:p>
            <a:pPr algn="r"/>
            <a:endParaRPr lang="sr-Latn-RS" sz="4800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r"/>
            <a:r>
              <a:rPr lang="sr-Latn-RS" sz="48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75.000 m</a:t>
            </a:r>
            <a:r>
              <a:rPr lang="sr-Latn-RS" sz="4800" baseline="300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3</a:t>
            </a:r>
            <a:endParaRPr lang="en-US" sz="4800" baseline="30000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800600"/>
            <a:ext cx="8382000" cy="1371600"/>
          </a:xfrm>
        </p:spPr>
        <p:txBody>
          <a:bodyPr>
            <a:normAutofit/>
          </a:bodyPr>
          <a:lstStyle/>
          <a:p>
            <a:pPr algn="just"/>
            <a:r>
              <a:rPr lang="sr-Latn-RS" sz="3200" dirty="0" smtClean="0">
                <a:solidFill>
                  <a:schemeClr val="bg1"/>
                </a:solidFill>
              </a:rPr>
              <a:t>PROSTOR ZA PRERADU I ODLAGANJE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762000" y="609600"/>
            <a:ext cx="7543800" cy="54864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sr-Latn-RS" sz="4400" b="1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Zaključak</a:t>
            </a:r>
          </a:p>
          <a:p>
            <a:pPr algn="just">
              <a:buNone/>
            </a:pPr>
            <a:endParaRPr lang="sr-Latn-RS" sz="4400" b="1" dirty="0" smtClean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  <a:p>
            <a:pPr lvl="2" algn="just">
              <a:buNone/>
            </a:pPr>
            <a:r>
              <a:rPr lang="sr-Latn-RS" sz="4000" b="1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10 godina,</a:t>
            </a:r>
          </a:p>
          <a:p>
            <a:pPr lvl="2" algn="just">
              <a:buNone/>
            </a:pPr>
            <a:r>
              <a:rPr lang="sr-Latn-RS" sz="4000" b="1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do </a:t>
            </a:r>
            <a:r>
              <a:rPr lang="sr-Latn-RS" sz="4000" b="1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1.500 </a:t>
            </a:r>
            <a:r>
              <a:rPr lang="sr-Latn-RS" sz="4000" b="1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domaćinstava,</a:t>
            </a:r>
          </a:p>
          <a:p>
            <a:pPr lvl="2" algn="just">
              <a:buNone/>
            </a:pPr>
            <a:r>
              <a:rPr lang="sr-Latn-RS" sz="4000" b="1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X 10 objekata,</a:t>
            </a:r>
          </a:p>
          <a:p>
            <a:pPr lvl="2" algn="just">
              <a:buNone/>
            </a:pPr>
            <a:r>
              <a:rPr lang="sr-Latn-RS" sz="4000" b="1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= 15.000 objekata.</a:t>
            </a:r>
          </a:p>
          <a:p>
            <a:pPr algn="just">
              <a:buNone/>
            </a:pPr>
            <a:endParaRPr lang="en-US" sz="4400" b="1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8001000" cy="990600"/>
          </a:xfrm>
        </p:spPr>
        <p:txBody>
          <a:bodyPr>
            <a:noAutofit/>
          </a:bodyPr>
          <a:lstStyle/>
          <a:p>
            <a:r>
              <a:rPr lang="en-US" sz="3200" dirty="0" smtClean="0"/>
              <a:t>GEOGRAFSKI POL</a:t>
            </a:r>
            <a:r>
              <a:rPr lang="sr-Latn-RS" sz="3200" dirty="0" smtClean="0"/>
              <a:t>OŽAJ KOLUBARSKOG UGLJENOG BASENA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153400" cy="426720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sr-Latn-RS" sz="2900" dirty="0" smtClean="0"/>
              <a:t>Kolubarski ugljeni basen se nalazi u centralnom delu Srbije, oko 50 km od Beograda. Nalazi se u srednjem toku reke Kolubare po kojoj nosi ime, i koja ga deli na istočni i zapadni deo. Dužina basena je oko 55 km, a širina 15km, tako da obuhvata površinu od probližno  600 km</a:t>
            </a:r>
            <a:r>
              <a:rPr lang="hr-HR" sz="2900" baseline="30000" dirty="0" smtClean="0"/>
              <a:t>2</a:t>
            </a:r>
            <a:r>
              <a:rPr lang="hr-HR" sz="2900" dirty="0" smtClean="0"/>
              <a:t> . Zemljište koje obuhvata ugljeni sloj je blago zatalasano ili ravničarskog tipa sa najvišom kotom terena od 250m.</a:t>
            </a:r>
          </a:p>
          <a:p>
            <a:pPr marL="0" indent="0" algn="just">
              <a:buNone/>
            </a:pPr>
            <a:r>
              <a:rPr lang="hr-HR" sz="2900" dirty="0" smtClean="0"/>
              <a:t>Površinski kop polje „D” pripada istočnom delu Kolubarskog basena i prostire se na površini od oko 30 km</a:t>
            </a:r>
            <a:r>
              <a:rPr lang="hr-HR" sz="2900" baseline="30000" dirty="0" smtClean="0"/>
              <a:t>2 </a:t>
            </a:r>
            <a:r>
              <a:rPr lang="hr-HR" sz="2900" dirty="0" smtClean="0"/>
              <a:t> i zajedno sa zapadnim delom Kolubarskog basena u geološko ekonomskom smislu čini produktivni deo.</a:t>
            </a:r>
          </a:p>
          <a:p>
            <a:pPr marL="0" indent="0" algn="just">
              <a:buNone/>
            </a:pPr>
            <a:r>
              <a:rPr lang="hr-HR" sz="2900" dirty="0" smtClean="0"/>
              <a:t>Ovaj površinski kop povezan je regionalnim putem Lazarevac-Aranđelovac. Sistemom transportnih traka širine 1400 mm kop je povezan sa pogonima za preradu uglja u Vreocima, a preko njih prugom normalnog koloseka i sa glavnim potrošačima uglja Termo-elektranama u Velikim Crljenima i Obrenovcu. </a:t>
            </a:r>
          </a:p>
          <a:p>
            <a:pPr marL="0" indent="0" algn="just">
              <a:buNone/>
            </a:pPr>
            <a:r>
              <a:rPr lang="hr-HR" sz="2900" dirty="0" smtClean="0"/>
              <a:t>Sa severa kop se graniči dolinom reke Turije, sa juga dolinom Peštana a sa zapadne strane dolinom reke Kolubare.</a:t>
            </a:r>
            <a:endParaRPr lang="en-US" sz="2900" dirty="0"/>
          </a:p>
          <a:p>
            <a:pPr marL="0" indent="0" algn="just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310300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00" y="762000"/>
            <a:ext cx="8980706" cy="506854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752600"/>
            <a:ext cx="6781800" cy="914400"/>
          </a:xfrm>
        </p:spPr>
        <p:txBody>
          <a:bodyPr/>
          <a:lstStyle/>
          <a:p>
            <a:r>
              <a:rPr lang="sr-Latn-RS" dirty="0" smtClean="0">
                <a:solidFill>
                  <a:schemeClr val="bg1"/>
                </a:solidFill>
              </a:rPr>
              <a:t>Površinski kop polje 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101462" y="4668314"/>
            <a:ext cx="762000" cy="457200"/>
          </a:xfrm>
          <a:prstGeom prst="roundRect">
            <a:avLst/>
          </a:prstGeom>
          <a:solidFill>
            <a:srgbClr val="FFC000">
              <a:alpha val="49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505200" y="5105400"/>
            <a:ext cx="2286000" cy="6096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Latn-RS" sz="32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Zona radova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489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034" y="685799"/>
            <a:ext cx="8977766" cy="5157119"/>
          </a:xfrm>
        </p:spPr>
      </p:pic>
    </p:spTree>
    <p:extLst>
      <p:ext uri="{BB962C8B-B14F-4D97-AF65-F5344CB8AC3E}">
        <p14:creationId xmlns:p14="http://schemas.microsoft.com/office/powerpoint/2010/main" xmlns="" val="148795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5334000"/>
            <a:ext cx="67818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</a:t>
            </a:r>
            <a:r>
              <a:rPr lang="sr-Latn-RS" dirty="0" smtClean="0"/>
              <a:t>EPOSREDNO PODRUČJE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00" y="685800"/>
            <a:ext cx="9008520" cy="4648200"/>
          </a:xfrm>
        </p:spPr>
      </p:pic>
      <p:cxnSp>
        <p:nvCxnSpPr>
          <p:cNvPr id="8" name="Straight Arrow Connector 7"/>
          <p:cNvCxnSpPr/>
          <p:nvPr/>
        </p:nvCxnSpPr>
        <p:spPr>
          <a:xfrm>
            <a:off x="4343400" y="2514600"/>
            <a:ext cx="0" cy="4572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724400" y="2667000"/>
            <a:ext cx="0" cy="4572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7239000" y="2895600"/>
            <a:ext cx="0" cy="4572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553200" y="3048000"/>
            <a:ext cx="0" cy="4572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257800" y="2819400"/>
            <a:ext cx="0" cy="4572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943600" y="3048000"/>
            <a:ext cx="0" cy="4572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8077200" y="3276600"/>
            <a:ext cx="0" cy="4572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3154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249" y="685799"/>
            <a:ext cx="8893351" cy="4659753"/>
          </a:xfrm>
        </p:spPr>
      </p:pic>
    </p:spTree>
    <p:extLst>
      <p:ext uri="{BB962C8B-B14F-4D97-AF65-F5344CB8AC3E}">
        <p14:creationId xmlns:p14="http://schemas.microsoft.com/office/powerpoint/2010/main" xmlns="" val="140501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7848600" cy="175260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sr-Latn-RS" sz="4400" b="1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PRIPREME I RAD NA UKLANJANJU OBJEKATA</a:t>
            </a:r>
            <a:endParaRPr lang="en-US" sz="4400" b="1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773</TotalTime>
  <Words>707</Words>
  <Application>Microsoft Office PowerPoint</Application>
  <PresentationFormat>On-screen Show (4:3)</PresentationFormat>
  <Paragraphs>86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NewsPrint</vt:lpstr>
      <vt:lpstr>RUŠENJE EKSPROPISANIH OBJEKATA ZA POTREBE POVRŠINSKIH KOPOVA</vt:lpstr>
      <vt:lpstr>             KOLUBARA GRADJEVINAR</vt:lpstr>
      <vt:lpstr>Slide 3</vt:lpstr>
      <vt:lpstr>GEOGRAFSKI POLOŽAJ KOLUBARSKOG UGLJENOG BASENA</vt:lpstr>
      <vt:lpstr>Površinski kop polje D</vt:lpstr>
      <vt:lpstr>Slide 6</vt:lpstr>
      <vt:lpstr>NEPOSREDNO PODRUČJE</vt:lpstr>
      <vt:lpstr>Slide 8</vt:lpstr>
      <vt:lpstr>Slide 9</vt:lpstr>
      <vt:lpstr>PRIMER DOMAĆINSTVA</vt:lpstr>
      <vt:lpstr>Domaćinstva pre rušenja</vt:lpstr>
      <vt:lpstr>Domaćinstva pre rušenja</vt:lpstr>
      <vt:lpstr>Domaćinstva pre rušenja</vt:lpstr>
      <vt:lpstr>Domaćinstva pre rušenja</vt:lpstr>
      <vt:lpstr>Domaćinstva pre rušenja</vt:lpstr>
      <vt:lpstr>Domaćinstva za vreme rušenja</vt:lpstr>
      <vt:lpstr>Domaćinstva za vreme rušenja</vt:lpstr>
      <vt:lpstr>Domaćinstva za vreme rušenja</vt:lpstr>
      <vt:lpstr>Domaćinstva za vreme rušenja</vt:lpstr>
      <vt:lpstr>Tok rušenja</vt:lpstr>
      <vt:lpstr>Domaćinstva za vreme rušenja</vt:lpstr>
      <vt:lpstr>Domaćinstva za vreme rušenja</vt:lpstr>
      <vt:lpstr>Domaćinstva za vreme rušenja</vt:lpstr>
      <vt:lpstr>Završna faza</vt:lpstr>
      <vt:lpstr>Slide 25</vt:lpstr>
      <vt:lpstr>Domaćinstva posle rušenja</vt:lpstr>
      <vt:lpstr>Domaćinstva posle rušenja</vt:lpstr>
      <vt:lpstr>Domaćinstva posle rušenja</vt:lpstr>
      <vt:lpstr>Slide 29</vt:lpstr>
      <vt:lpstr>Slide 30</vt:lpstr>
      <vt:lpstr>PROSTOR ZA PRERADU I ODLAGANJE</vt:lpstr>
      <vt:lpstr>Slide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Rušenje propisanih objekata za potrebe površinskih kopova</dc:title>
  <dc:creator>Windows User</dc:creator>
  <cp:lastModifiedBy>cantrak</cp:lastModifiedBy>
  <cp:revision>58</cp:revision>
  <dcterms:created xsi:type="dcterms:W3CDTF">2018-11-22T08:36:55Z</dcterms:created>
  <dcterms:modified xsi:type="dcterms:W3CDTF">2018-11-28T09:00:15Z</dcterms:modified>
</cp:coreProperties>
</file>